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3" r:id="rId1"/>
  </p:sldMasterIdLst>
  <p:sldIdLst>
    <p:sldId id="344" r:id="rId2"/>
    <p:sldId id="345" r:id="rId3"/>
    <p:sldId id="290" r:id="rId4"/>
    <p:sldId id="353" r:id="rId5"/>
    <p:sldId id="346" r:id="rId6"/>
    <p:sldId id="347" r:id="rId7"/>
    <p:sldId id="348" r:id="rId8"/>
    <p:sldId id="349" r:id="rId9"/>
    <p:sldId id="350" r:id="rId10"/>
    <p:sldId id="351" r:id="rId11"/>
    <p:sldId id="295" r:id="rId12"/>
    <p:sldId id="296" r:id="rId13"/>
    <p:sldId id="317" r:id="rId14"/>
    <p:sldId id="319" r:id="rId15"/>
    <p:sldId id="320" r:id="rId16"/>
    <p:sldId id="321" r:id="rId17"/>
    <p:sldId id="329" r:id="rId18"/>
    <p:sldId id="331" r:id="rId19"/>
    <p:sldId id="337" r:id="rId20"/>
    <p:sldId id="282" r:id="rId21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61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637088"/>
            <a:ext cx="6978650" cy="879475"/>
          </a:xfrm>
        </p:spPr>
        <p:txBody>
          <a:bodyPr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5641975"/>
            <a:ext cx="6964363" cy="681038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C968-0C08-4AE3-9B6E-B1B7CEF0ACC2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A3B7E-A28D-4CA4-A67D-F406DCB82800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408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408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0F137-B216-42FF-A74E-CB2E9FD3148F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632700" cy="93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79388" y="1916113"/>
            <a:ext cx="8785225" cy="4752975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3051-441C-4208-BCD1-94FEC3DF82FB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A7733-099F-44AA-9D30-4F7AAA8C6F9D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8222-33F8-42E3-81DD-3B9CC8AD4429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916113"/>
            <a:ext cx="431641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3164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1494E-3DC8-4968-91AF-8E99BE142360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75372-DAF4-4DF9-8D11-3E1DA1542557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CA3A3-F803-48F8-9E43-08F4F49AD9CF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0BA8C-CC61-4090-89FC-2CF6BFFB9CC3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E0FC-7EFE-40CC-9C17-DACC403091BF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3B55-D47D-4270-89D7-140F72B9A71D}" type="slidenum">
              <a:rPr lang="ar-SA"/>
              <a:pPr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  <p:transition advClick="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60350"/>
            <a:ext cx="76327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916113"/>
            <a:ext cx="87852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EC431173-3963-445E-8F6A-57AD70EEFD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 advClick="0">
    <p:push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1187450" y="2205038"/>
            <a:ext cx="7200900" cy="4392612"/>
          </a:xfrm>
        </p:spPr>
        <p:txBody>
          <a:bodyPr/>
          <a:lstStyle/>
          <a:p>
            <a:pPr algn="ctr" rtl="1"/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mtClean="0">
                <a:cs typeface="B Davat" pitchFamily="2" charset="-78"/>
              </a:rPr>
              <a:t/>
            </a:r>
            <a:br>
              <a:rPr lang="fa-IR" smtClean="0">
                <a:cs typeface="B Davat" pitchFamily="2" charset="-78"/>
              </a:rPr>
            </a:br>
            <a:r>
              <a:rPr lang="fa-IR" sz="8000" b="1" smtClean="0">
                <a:cs typeface="B Davat" pitchFamily="2" charset="-78"/>
              </a:rPr>
              <a:t>بسم الله الرحمن الرحیم</a:t>
            </a:r>
            <a:r>
              <a:rPr lang="fa-IR" smtClean="0"/>
              <a:t/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z="3600" b="1" smtClean="0">
                <a:cs typeface="B Titr" pitchFamily="2" charset="-78"/>
              </a:rPr>
              <a:t>معاونت درمان دانشگاه علوم پزشکی البرز</a:t>
            </a:r>
            <a:r>
              <a:rPr lang="fa-IR" sz="3600" smtClean="0">
                <a:cs typeface="B Nazanin" pitchFamily="2" charset="-78"/>
              </a:rPr>
              <a:t/>
            </a:r>
            <a:br>
              <a:rPr lang="fa-IR" sz="3600" smtClean="0">
                <a:cs typeface="B Nazanin" pitchFamily="2" charset="-78"/>
              </a:rPr>
            </a:br>
            <a:r>
              <a:rPr lang="fa-IR" smtClean="0">
                <a:cs typeface="B Nazanin" pitchFamily="2" charset="-78"/>
              </a:rPr>
              <a:t/>
            </a:r>
            <a:br>
              <a:rPr lang="fa-IR" smtClean="0">
                <a:cs typeface="B Nazanin" pitchFamily="2" charset="-78"/>
              </a:rPr>
            </a:br>
            <a:r>
              <a:rPr lang="fa-IR" smtClean="0">
                <a:cs typeface="B Titr" pitchFamily="2" charset="-78"/>
              </a:rPr>
              <a:t>مدیریت پرستاری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1403648" y="0"/>
          <a:ext cx="6408712" cy="6453336"/>
        </p:xfrm>
        <a:graphic>
          <a:graphicData uri="http://schemas.openxmlformats.org/presentationml/2006/ole">
            <p:oleObj spid="_x0000_s78851" name="Document" r:id="rId3" imgW="7008601" imgH="8705342" progId="Word.Document.12">
              <p:embed/>
            </p:oleObj>
          </a:graphicData>
        </a:graphic>
      </p:graphicFrame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bd0491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000250"/>
            <a:ext cx="750093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116013" y="765175"/>
            <a:ext cx="7769225" cy="8778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a-IR" sz="4000" b="1" smtClean="0">
                <a:solidFill>
                  <a:srgbClr val="FF6600"/>
                </a:solidFill>
              </a:rPr>
              <a:t>اولويت بندی نيازها</a:t>
            </a:r>
            <a:r>
              <a:rPr lang="fa-IR" sz="4000" b="1" smtClean="0">
                <a:solidFill>
                  <a:srgbClr val="FF6600"/>
                </a:solidFill>
                <a:cs typeface="Titr" pitchFamily="2" charset="-78"/>
              </a:rPr>
              <a:t> </a:t>
            </a:r>
            <a:endParaRPr lang="fa-IR" sz="4000" b="1" smtClean="0"/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1066800" y="1752600"/>
            <a:ext cx="7769225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fa-IR" sz="3200"/>
          </a:p>
        </p:txBody>
      </p:sp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1066800" y="1752600"/>
            <a:ext cx="7769225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endParaRPr lang="fa-IR" sz="3200"/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74638"/>
            <a:ext cx="7793037" cy="1341437"/>
          </a:xfrm>
        </p:spPr>
        <p:txBody>
          <a:bodyPr/>
          <a:lstStyle/>
          <a:p>
            <a:pPr algn="ctr" eaLnBrk="1" hangingPunct="1"/>
            <a:r>
              <a:rPr lang="fa-IR" sz="4000" b="1" smtClean="0">
                <a:solidFill>
                  <a:srgbClr val="7030A0"/>
                </a:solidFill>
              </a:rPr>
              <a:t>برای اولویت بندی موارد زیر درنظر گرفته می شود</a:t>
            </a:r>
            <a:endParaRPr lang="en-US" sz="4000" b="1" smtClean="0">
              <a:solidFill>
                <a:srgbClr val="7030A0"/>
              </a:solidFill>
            </a:endParaRP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حیاتی بودن رفع نیاز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تعدادافراد درگیر یک مسئله(نیاز)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اهداف سازمان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طول مدت دراختیارقرارداده شده جهت رفع نیاز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هزینه های ازدست رفته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منابع موجود</a:t>
            </a:r>
          </a:p>
          <a:p>
            <a:pPr algn="r" rtl="1" eaLnBrk="1" hangingPunct="1"/>
            <a:r>
              <a:rPr lang="fa-IR" b="1" dirty="0" smtClean="0">
                <a:cs typeface="B Nazanin" pitchFamily="2" charset="-78"/>
              </a:rPr>
              <a:t>راهبردها وخط مشی های سازمان</a:t>
            </a:r>
            <a:endParaRPr lang="en-US" b="1" dirty="0" smtClean="0">
              <a:cs typeface="B Nazanin" pitchFamily="2" charset="-78"/>
            </a:endParaRPr>
          </a:p>
        </p:txBody>
      </p:sp>
      <p:pic>
        <p:nvPicPr>
          <p:cNvPr id="26628" name="Picture 7" descr="bd0491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071938"/>
            <a:ext cx="1979612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55625"/>
            <a:ext cx="7793037" cy="779463"/>
          </a:xfrm>
        </p:spPr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C00000"/>
                </a:solidFill>
              </a:rPr>
              <a:t>تسهيلات و خدمات آموزشی:</a:t>
            </a:r>
            <a:endParaRPr lang="en-US" b="1" smtClean="0">
              <a:solidFill>
                <a:srgbClr val="C000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1706563"/>
            <a:ext cx="8229600" cy="4530725"/>
          </a:xfrm>
        </p:spPr>
        <p:txBody>
          <a:bodyPr/>
          <a:lstStyle/>
          <a:p>
            <a:pPr algn="r" rtl="1" eaLnBrk="1" hangingPunct="1"/>
            <a:r>
              <a:rPr lang="fa-IR" sz="4000" dirty="0" smtClean="0">
                <a:cs typeface="B Nazanin" pitchFamily="2" charset="-78"/>
              </a:rPr>
              <a:t>جا و مکان </a:t>
            </a:r>
          </a:p>
          <a:p>
            <a:pPr algn="r" rtl="1" eaLnBrk="1" hangingPunct="1"/>
            <a:r>
              <a:rPr lang="fa-IR" sz="4000" dirty="0" smtClean="0">
                <a:cs typeface="B Nazanin" pitchFamily="2" charset="-78"/>
              </a:rPr>
              <a:t>زمان آموزش </a:t>
            </a:r>
          </a:p>
          <a:p>
            <a:pPr algn="r" rtl="1" eaLnBrk="1" hangingPunct="1"/>
            <a:r>
              <a:rPr lang="fa-IR" sz="4000" dirty="0" smtClean="0">
                <a:cs typeface="B Nazanin" pitchFamily="2" charset="-78"/>
              </a:rPr>
              <a:t>روش آموزش </a:t>
            </a:r>
          </a:p>
          <a:p>
            <a:pPr algn="r" rtl="1" eaLnBrk="1" hangingPunct="1"/>
            <a:r>
              <a:rPr lang="fa-IR" sz="4000" dirty="0" smtClean="0">
                <a:cs typeface="B Nazanin" pitchFamily="2" charset="-78"/>
              </a:rPr>
              <a:t>تجهيزات لازم برای آموزش </a:t>
            </a:r>
          </a:p>
          <a:p>
            <a:pPr algn="r" rtl="1" eaLnBrk="1" hangingPunct="1"/>
            <a:r>
              <a:rPr lang="fa-IR" sz="4000" dirty="0" smtClean="0">
                <a:cs typeface="B Nazanin" pitchFamily="2" charset="-78"/>
              </a:rPr>
              <a:t>منابع آموزشی </a:t>
            </a:r>
            <a:endParaRPr lang="en-US" sz="40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6143625" cy="2443163"/>
          </a:xfrm>
        </p:spPr>
        <p:txBody>
          <a:bodyPr/>
          <a:lstStyle/>
          <a:p>
            <a:pPr algn="ctr" eaLnBrk="1" hangingPunct="1"/>
            <a:r>
              <a:rPr lang="fa-IR" sz="7200" b="1" smtClean="0">
                <a:solidFill>
                  <a:srgbClr val="0000FF"/>
                </a:solidFill>
                <a:latin typeface="Raavi" pitchFamily="2"/>
              </a:rPr>
              <a:t>مدیریت بروندادها</a:t>
            </a:r>
            <a:r>
              <a:rPr lang="en-US" sz="8000" b="1" smtClean="0">
                <a:solidFill>
                  <a:srgbClr val="0000FF"/>
                </a:solidFill>
                <a:latin typeface="Raavi" pitchFamily="2"/>
              </a:rPr>
              <a:t>  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500563"/>
            <a:ext cx="6400800" cy="571500"/>
          </a:xfrm>
        </p:spPr>
        <p:txBody>
          <a:bodyPr/>
          <a:lstStyle/>
          <a:p>
            <a:pPr algn="r" eaLnBrk="1" hangingPunct="1"/>
            <a:r>
              <a:rPr lang="fa-IR" sz="4800" b="1" smtClean="0">
                <a:latin typeface="Arial Black" pitchFamily="34" charset="0"/>
              </a:rPr>
              <a:t>ارزشیابی اثر بخشی آموزشها</a:t>
            </a:r>
            <a:endParaRPr lang="en-US" sz="4800" b="1" smtClean="0">
              <a:latin typeface="Arial Black" pitchFamily="34" charset="0"/>
            </a:endParaRPr>
          </a:p>
        </p:txBody>
      </p:sp>
      <p:pic>
        <p:nvPicPr>
          <p:cNvPr id="55300" name="Picture 4" descr="j02991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657600"/>
            <a:ext cx="1535113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04800"/>
            <a:ext cx="1830388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067800" cy="5486400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Char char="v"/>
            </a:pPr>
            <a:endParaRPr lang="fa-IR" sz="2800" smtClean="0">
              <a:solidFill>
                <a:schemeClr val="tx2"/>
              </a:solidFill>
              <a:latin typeface="Latha" pitchFamily="2"/>
            </a:endParaRP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fa-IR" sz="2800" b="1" smtClean="0">
                <a:solidFill>
                  <a:schemeClr val="tx2"/>
                </a:solidFill>
                <a:latin typeface="Latha" pitchFamily="2"/>
              </a:rPr>
              <a:t>معمولا</a:t>
            </a:r>
            <a:r>
              <a:rPr lang="fa-IR" sz="2800" b="1" baseline="30000" smtClean="0">
                <a:solidFill>
                  <a:schemeClr val="tx2"/>
                </a:solidFill>
                <a:latin typeface="Latha" pitchFamily="2"/>
              </a:rPr>
              <a:t>ً</a:t>
            </a:r>
            <a:r>
              <a:rPr lang="fa-IR" sz="2800" b="1" smtClean="0">
                <a:solidFill>
                  <a:schemeClr val="tx2"/>
                </a:solidFill>
                <a:latin typeface="Latha" pitchFamily="2"/>
              </a:rPr>
              <a:t> برگزاری یک دوره آموزشی کار مشکلی نیست ؛ولی اگراین اقدام مورد ارزشیابی قرار نگیرد ؛چه بسا که هرگونه فعالیت  آموزشی موجه قلمداد گردد.</a:t>
            </a:r>
            <a:endParaRPr lang="en-US" sz="2800" b="1" smtClean="0">
              <a:solidFill>
                <a:schemeClr val="tx2"/>
              </a:solidFill>
              <a:latin typeface="Latha" pitchFamily="2"/>
            </a:endParaRP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fa-IR" sz="2800" b="1" smtClean="0">
                <a:latin typeface="Latha" pitchFamily="2"/>
              </a:rPr>
              <a:t>مسئولین آموزش نیروی انسانی اغلب چنان سرگرم تدوین واجرای برنامه های آموزشی هستند که دیگربه فکرارزشیابی دوره های  آموزشی نیستند ویا اینکاررا به صورت ناقص انجام میدهند. </a:t>
            </a:r>
          </a:p>
          <a:p>
            <a:pPr marL="609600" indent="-609600" algn="r" rtl="1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v"/>
            </a:pPr>
            <a:endParaRPr lang="fa-IR" sz="2800" b="1" smtClean="0">
              <a:latin typeface="Latha" pitchFamily="2"/>
            </a:endParaRPr>
          </a:p>
          <a:p>
            <a:pPr marL="609600" indent="-609600" algn="r" rtl="1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fa-IR" sz="2800" b="1" smtClean="0">
                <a:latin typeface="Latha" pitchFamily="2"/>
              </a:rPr>
              <a:t>درنتیجه آموزشها به صورت سیستمهای بسته وخشک یکی پس از دیگری، انجام میشود ، درحالیکه باید بصورت سیستمهای باز به اجرا درآید ودائماً ارتباط آن با محیط واقعی کار مورد ارزیابی قرار گیرد.</a:t>
            </a:r>
            <a:endParaRPr lang="en-US" sz="2800" b="1" smtClean="0">
              <a:latin typeface="Latha" pitchFamily="2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258175" cy="5214938"/>
          </a:xfrm>
        </p:spPr>
        <p:txBody>
          <a:bodyPr/>
          <a:lstStyle/>
          <a:p>
            <a:pPr marL="609600" indent="-609600" algn="r" rtl="1" eaLnBrk="1" hangingPunct="1">
              <a:buFont typeface="Wingdings" pitchFamily="2" charset="2"/>
              <a:buChar char="v"/>
            </a:pPr>
            <a:r>
              <a:rPr lang="fa-IR" sz="3600" b="1" dirty="0" smtClean="0">
                <a:solidFill>
                  <a:srgbClr val="0000FF"/>
                </a:solidFill>
                <a:latin typeface="Latha" pitchFamily="2"/>
              </a:rPr>
              <a:t>ارزشیابی آموزشی آیینه ای فراهم می آورد تا تصویری ازچگونگی فعالیتها بدست آورد .</a:t>
            </a:r>
          </a:p>
          <a:p>
            <a:pPr marL="609600" indent="-609600" algn="r" rtl="1" eaLnBrk="1" hangingPunct="1">
              <a:buFont typeface="Wingdings" pitchFamily="2" charset="2"/>
              <a:buNone/>
            </a:pPr>
            <a:endParaRPr lang="fa-IR" sz="3600" b="1" dirty="0" smtClean="0">
              <a:solidFill>
                <a:srgbClr val="CCFFCC"/>
              </a:solidFill>
              <a:latin typeface="Latha" pitchFamily="2"/>
            </a:endParaRPr>
          </a:p>
          <a:p>
            <a:pPr marL="609600" indent="-609600" algn="r" rtl="1" eaLnBrk="1" hangingPunct="1">
              <a:buFont typeface="Wingdings" pitchFamily="2" charset="2"/>
              <a:buChar char="v"/>
            </a:pPr>
            <a:r>
              <a:rPr lang="fa-IR" sz="3600" b="1" dirty="0" smtClean="0">
                <a:solidFill>
                  <a:srgbClr val="C00000"/>
                </a:solidFill>
                <a:latin typeface="Latha" pitchFamily="2"/>
              </a:rPr>
              <a:t>با داشتن یک نظام ارزشیابی امکان اثر بخشی وکار آیی بیشتر مي شود.</a:t>
            </a:r>
          </a:p>
          <a:p>
            <a:pPr marL="609600" indent="-609600" algn="r" rtl="1" eaLnBrk="1" hangingPunct="1">
              <a:buFont typeface="Wingdings" pitchFamily="2" charset="2"/>
              <a:buChar char="v"/>
            </a:pPr>
            <a:endParaRPr lang="fa-IR" sz="3600" b="1" dirty="0" smtClean="0">
              <a:solidFill>
                <a:srgbClr val="FFCCCC"/>
              </a:solidFill>
              <a:latin typeface="Latha" pitchFamily="2"/>
            </a:endParaRPr>
          </a:p>
          <a:p>
            <a:pPr marL="609600" indent="-609600" algn="r" rtl="1" eaLnBrk="1" hangingPunct="1">
              <a:buFont typeface="Wingdings" pitchFamily="2" charset="2"/>
              <a:buChar char="v"/>
            </a:pPr>
            <a:r>
              <a:rPr lang="fa-IR" sz="3600" b="1" dirty="0" smtClean="0">
                <a:solidFill>
                  <a:srgbClr val="0000FF"/>
                </a:solidFill>
                <a:latin typeface="Latha" pitchFamily="2"/>
              </a:rPr>
              <a:t>بدون ارزشیابی فعالیتهای آموزشی رها کردن تیر در تاریکی است </a:t>
            </a:r>
          </a:p>
          <a:p>
            <a:pPr marL="609600" indent="-609600" eaLnBrk="1" hangingPunct="1">
              <a:buFont typeface="Wingdings" pitchFamily="2" charset="2"/>
              <a:buChar char="v"/>
            </a:pPr>
            <a:endParaRPr lang="en-US" sz="3600" b="1" dirty="0" smtClean="0">
              <a:solidFill>
                <a:srgbClr val="FFFFCC"/>
              </a:solidFill>
              <a:latin typeface="Latha" pitchFamily="2"/>
            </a:endParaRPr>
          </a:p>
          <a:p>
            <a:pPr marL="609600" indent="-609600" eaLnBrk="1" hangingPunct="1"/>
            <a:endParaRPr lang="en-US" sz="3600" b="1" dirty="0" smtClean="0"/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FFF00"/>
              </a:gs>
              <a:gs pos="100000">
                <a:srgbClr val="000000"/>
              </a:gs>
            </a:gsLst>
            <a:path path="rect">
              <a:fillToRect r="100000" b="100000"/>
            </a:path>
          </a:gradFill>
        </p:spPr>
        <p:txBody>
          <a:bodyPr/>
          <a:lstStyle/>
          <a:p>
            <a:pPr algn="ctr" eaLnBrk="1" hangingPunct="1"/>
            <a:r>
              <a:rPr lang="fa-IR" b="1" smtClean="0"/>
              <a:t>روشهای</a:t>
            </a:r>
            <a:r>
              <a:rPr lang="fa-IR" smtClean="0"/>
              <a:t> </a:t>
            </a:r>
            <a:r>
              <a:rPr lang="fa-IR" b="1" smtClean="0"/>
              <a:t>ارزشیابی</a:t>
            </a:r>
            <a:endParaRPr lang="en-US" b="1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002060"/>
                </a:solidFill>
              </a:rPr>
              <a:t>1- روش پیش آزمون وپس آزمون </a:t>
            </a:r>
          </a:p>
          <a:p>
            <a:pPr algn="r" rtl="1" eaLnBrk="1" hangingPunct="1">
              <a:buFont typeface="Wingdings" pitchFamily="2" charset="2"/>
              <a:buNone/>
            </a:pPr>
            <a:endParaRPr lang="fa-IR" b="1" dirty="0" smtClean="0">
              <a:solidFill>
                <a:srgbClr val="002060"/>
              </a:solidFill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fa-IR" b="1" dirty="0" smtClean="0">
              <a:solidFill>
                <a:srgbClr val="002060"/>
              </a:solidFill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002060"/>
                </a:solidFill>
              </a:rPr>
              <a:t>2- روش آزمون عملکرد قبل وبعد از آموزش</a:t>
            </a:r>
          </a:p>
          <a:p>
            <a:pPr algn="r" rtl="1" eaLnBrk="1" hangingPunct="1">
              <a:buFont typeface="Wingdings" pitchFamily="2" charset="2"/>
              <a:buNone/>
            </a:pPr>
            <a:endParaRPr lang="fa-IR" b="1" dirty="0" smtClean="0">
              <a:solidFill>
                <a:srgbClr val="002060"/>
              </a:solidFill>
            </a:endParaRPr>
          </a:p>
          <a:p>
            <a:pPr algn="r" rtl="1" eaLnBrk="1" hangingPunct="1">
              <a:buFont typeface="Wingdings" pitchFamily="2" charset="2"/>
              <a:buNone/>
            </a:pPr>
            <a:endParaRPr lang="fa-IR" b="1" dirty="0" smtClean="0">
              <a:solidFill>
                <a:srgbClr val="002060"/>
              </a:solidFill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b="1" dirty="0" smtClean="0">
                <a:solidFill>
                  <a:srgbClr val="002060"/>
                </a:solidFill>
              </a:rPr>
              <a:t>3- روش تجربی کنترل گروهی </a:t>
            </a:r>
            <a:endParaRPr lang="en-US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5"/>
          <p:cNvSpPr txBox="1">
            <a:spLocks noChangeArrowheads="1"/>
          </p:cNvSpPr>
          <p:nvPr/>
        </p:nvSpPr>
        <p:spPr bwMode="auto">
          <a:xfrm>
            <a:off x="1295400" y="28956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a-IR">
              <a:latin typeface="B Homa" pitchFamily="2" charset="-78"/>
            </a:endParaRPr>
          </a:p>
        </p:txBody>
      </p:sp>
      <p:sp>
        <p:nvSpPr>
          <p:cNvPr id="65539" name="Rectangle 7"/>
          <p:cNvSpPr>
            <a:spLocks noChangeArrowheads="1"/>
          </p:cNvSpPr>
          <p:nvPr/>
        </p:nvSpPr>
        <p:spPr bwMode="auto">
          <a:xfrm>
            <a:off x="304800" y="0"/>
            <a:ext cx="8305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fa-IR" sz="3200" b="1">
              <a:latin typeface="B Homa" pitchFamily="2" charset="-78"/>
            </a:endParaRPr>
          </a:p>
          <a:p>
            <a:pPr algn="ctr" eaLnBrk="0" hangingPunct="0"/>
            <a:r>
              <a:rPr lang="fa-IR" sz="3200" b="1">
                <a:latin typeface="B Homa" pitchFamily="2" charset="-78"/>
              </a:rPr>
              <a:t>براساس دستورالعمل سازمان برنامه وبودجه</a:t>
            </a:r>
          </a:p>
          <a:p>
            <a:pPr eaLnBrk="0" hangingPunct="0"/>
            <a:endParaRPr lang="fa-IR" sz="3200" b="1">
              <a:latin typeface="B Homa" pitchFamily="2" charset="-78"/>
            </a:endParaRPr>
          </a:p>
          <a:p>
            <a:pPr algn="ctr" eaLnBrk="0" hangingPunct="0"/>
            <a:r>
              <a:rPr lang="fa-IR" sz="3200" b="1">
                <a:solidFill>
                  <a:srgbClr val="0000FF"/>
                </a:solidFill>
                <a:latin typeface="B Homa" pitchFamily="2" charset="-78"/>
              </a:rPr>
              <a:t>در تحلیل منفعت به هزینه ها اگرهزینه ها کمتر از</a:t>
            </a:r>
          </a:p>
          <a:p>
            <a:pPr algn="ctr" eaLnBrk="0" hangingPunct="0"/>
            <a:r>
              <a:rPr lang="fa-IR" sz="3200" b="1">
                <a:solidFill>
                  <a:srgbClr val="0000FF"/>
                </a:solidFill>
                <a:latin typeface="B Homa" pitchFamily="2" charset="-78"/>
              </a:rPr>
              <a:t>منفعت باشد طرح آموزشی پذیرفتنی است ؛</a:t>
            </a:r>
          </a:p>
          <a:p>
            <a:pPr algn="ctr" eaLnBrk="0" hangingPunct="0"/>
            <a:r>
              <a:rPr lang="fa-IR" sz="3200" b="1">
                <a:solidFill>
                  <a:srgbClr val="0000FF"/>
                </a:solidFill>
                <a:latin typeface="B Homa" pitchFamily="2" charset="-78"/>
              </a:rPr>
              <a:t>در غیر این صورت خیر.</a:t>
            </a:r>
            <a:endParaRPr lang="en-US" sz="3200" b="1">
              <a:solidFill>
                <a:srgbClr val="0000FF"/>
              </a:solidFill>
              <a:latin typeface="B Homa" pitchFamily="2" charset="-78"/>
            </a:endParaRPr>
          </a:p>
        </p:txBody>
      </p:sp>
      <p:sp>
        <p:nvSpPr>
          <p:cNvPr id="65540" name="Text Box 8"/>
          <p:cNvSpPr txBox="1">
            <a:spLocks noChangeArrowheads="1"/>
          </p:cNvSpPr>
          <p:nvPr/>
        </p:nvSpPr>
        <p:spPr bwMode="auto">
          <a:xfrm>
            <a:off x="4929188" y="3500438"/>
            <a:ext cx="2714625" cy="2308225"/>
          </a:xfrm>
          <a:prstGeom prst="rect">
            <a:avLst/>
          </a:prstGeom>
          <a:noFill/>
          <a:ln w="9525">
            <a:solidFill>
              <a:srgbClr val="CC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>
              <a:spcBef>
                <a:spcPct val="50000"/>
              </a:spcBef>
            </a:pPr>
            <a:r>
              <a:rPr lang="fa-IR" sz="2400" b="1">
                <a:solidFill>
                  <a:srgbClr val="0000FF"/>
                </a:solidFill>
                <a:latin typeface="B Homa" pitchFamily="2" charset="-78"/>
              </a:rPr>
              <a:t>هزینه ها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فراگیران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مربیان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 - کادر پشتیبانی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منابع وتسهیلات</a:t>
            </a:r>
            <a:endParaRPr lang="en-US" sz="2000" b="1">
              <a:solidFill>
                <a:srgbClr val="000000"/>
              </a:solidFill>
              <a:latin typeface="B Homa" pitchFamily="2" charset="-78"/>
            </a:endParaRPr>
          </a:p>
        </p:txBody>
      </p:sp>
      <p:sp>
        <p:nvSpPr>
          <p:cNvPr id="65541" name="Text Box 9"/>
          <p:cNvSpPr txBox="1">
            <a:spLocks noChangeArrowheads="1"/>
          </p:cNvSpPr>
          <p:nvPr/>
        </p:nvSpPr>
        <p:spPr bwMode="auto">
          <a:xfrm>
            <a:off x="714375" y="3429000"/>
            <a:ext cx="2786063" cy="2370138"/>
          </a:xfrm>
          <a:prstGeom prst="rect">
            <a:avLst/>
          </a:prstGeom>
          <a:noFill/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2800" b="1">
                <a:solidFill>
                  <a:srgbClr val="0000FF"/>
                </a:solidFill>
                <a:latin typeface="B Homa" pitchFamily="2" charset="-78"/>
              </a:rPr>
              <a:t>منافع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 - کاهش حوادث 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کاهش شکایات 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کاهش مدت اقامت بیمار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>
                <a:solidFill>
                  <a:srgbClr val="000000"/>
                </a:solidFill>
                <a:latin typeface="B Homa" pitchFamily="2" charset="-78"/>
              </a:rPr>
              <a:t>- افزایش رضامندی و...</a:t>
            </a:r>
            <a:endParaRPr lang="en-US" sz="2000" b="1">
              <a:solidFill>
                <a:srgbClr val="000000"/>
              </a:solidFill>
              <a:latin typeface="B Homa" pitchFamily="2" charset="-78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r" eaLnBrk="1" hangingPunct="1"/>
            <a:r>
              <a:rPr lang="fa-IR" sz="4000" b="1" smtClean="0">
                <a:solidFill>
                  <a:srgbClr val="FF3300"/>
                </a:solidFill>
              </a:rPr>
              <a:t>خطاهای ارزشیابی</a:t>
            </a:r>
            <a:endParaRPr lang="en-US" sz="4000" b="1" smtClean="0">
              <a:solidFill>
                <a:srgbClr val="FF330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28750"/>
            <a:ext cx="8991600" cy="5048250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</a:pPr>
            <a:r>
              <a:rPr lang="fa-IR" sz="2800" b="1" smtClean="0">
                <a:latin typeface="B Homa" pitchFamily="2" charset="-78"/>
              </a:rPr>
              <a:t>1- پرسش سئوالات نادرست (اهداف دوره؛حیطه های یادگیری </a:t>
            </a: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b="1" smtClean="0">
                <a:latin typeface="B Homa" pitchFamily="2" charset="-78"/>
              </a:rPr>
              <a:t>مورد نظر )</a:t>
            </a:r>
          </a:p>
          <a:p>
            <a:pPr algn="r" rtl="1" eaLnBrk="1" hangingPunct="1">
              <a:buFont typeface="Wingdings" pitchFamily="2" charset="2"/>
              <a:buNone/>
            </a:pPr>
            <a:endParaRPr lang="fa-IR" sz="2800" b="1" smtClean="0">
              <a:latin typeface="B Hom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b="1" smtClean="0">
                <a:latin typeface="B Homa" pitchFamily="2" charset="-78"/>
              </a:rPr>
              <a:t>2- بزرگ کردن بیش از حد یافته ها وچشم پوشی از مشکلات </a:t>
            </a:r>
          </a:p>
          <a:p>
            <a:pPr algn="r" rtl="1" eaLnBrk="1" hangingPunct="1">
              <a:buFont typeface="Wingdings" pitchFamily="2" charset="2"/>
              <a:buNone/>
            </a:pPr>
            <a:endParaRPr lang="fa-IR" sz="2800" b="1" smtClean="0">
              <a:latin typeface="B Hom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b="1" smtClean="0">
                <a:latin typeface="B Homa" pitchFamily="2" charset="-78"/>
              </a:rPr>
              <a:t>3- عدم گزارش  نتایج </a:t>
            </a:r>
          </a:p>
          <a:p>
            <a:pPr algn="r" rtl="1" eaLnBrk="1" hangingPunct="1">
              <a:buFont typeface="Wingdings" pitchFamily="2" charset="2"/>
              <a:buNone/>
            </a:pPr>
            <a:endParaRPr lang="fa-IR" sz="2800" b="1" smtClean="0">
              <a:latin typeface="B Homa" pitchFamily="2" charset="-78"/>
            </a:endParaRPr>
          </a:p>
          <a:p>
            <a:pPr algn="r" rtl="1" eaLnBrk="1" hangingPunct="1">
              <a:buFont typeface="Wingdings" pitchFamily="2" charset="2"/>
              <a:buNone/>
            </a:pPr>
            <a:r>
              <a:rPr lang="fa-IR" sz="2800" b="1" smtClean="0">
                <a:latin typeface="B Homa" pitchFamily="2" charset="-78"/>
              </a:rPr>
              <a:t>4- تعمیم بیش از حد یافته ها</a:t>
            </a:r>
            <a:endParaRPr lang="en-US" sz="2800" b="1" smtClean="0">
              <a:latin typeface="B Homa" pitchFamily="2" charset="-78"/>
            </a:endParaRPr>
          </a:p>
        </p:txBody>
      </p:sp>
      <p:pic>
        <p:nvPicPr>
          <p:cNvPr id="68612" name="Picture 4" descr="j0286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714750"/>
            <a:ext cx="27432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مدیریت آموزش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60418" name="Picture 2" descr="C:\Documents and Settings\soltannezhad\Desktop\ManagementDesign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8568951" cy="5184576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4663"/>
            <a:ext cx="7632700" cy="506412"/>
          </a:xfrm>
        </p:spPr>
        <p:txBody>
          <a:bodyPr/>
          <a:lstStyle/>
          <a:p>
            <a:pPr eaLnBrk="1" hangingPunct="1"/>
            <a:endParaRPr lang="en-US" sz="380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0660" name="Picture 4" descr="خداحافظ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8675" y="-315913"/>
            <a:ext cx="10548938" cy="748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55625"/>
            <a:ext cx="7793037" cy="779463"/>
          </a:xfrm>
        </p:spPr>
        <p:txBody>
          <a:bodyPr/>
          <a:lstStyle/>
          <a:p>
            <a:pPr algn="ctr" eaLnBrk="1" hangingPunct="1"/>
            <a:r>
              <a:rPr lang="fa-IR" smtClean="0">
                <a:solidFill>
                  <a:srgbClr val="FF6600"/>
                </a:solidFill>
              </a:rPr>
              <a:t>تعريف نيازسنجی:</a:t>
            </a: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8000"/>
            <a:ext cx="9144000" cy="4530725"/>
          </a:xfrm>
        </p:spPr>
        <p:txBody>
          <a:bodyPr/>
          <a:lstStyle/>
          <a:p>
            <a:pPr algn="r" eaLnBrk="1" hangingPunct="1">
              <a:buClr>
                <a:srgbClr val="FF6600"/>
              </a:buClr>
              <a:buFont typeface="Wingdings" pitchFamily="2" charset="2"/>
              <a:buChar char="Ø"/>
            </a:pPr>
            <a:r>
              <a:rPr lang="fa-IR" sz="4000" dirty="0" smtClean="0">
                <a:cs typeface="B Nazanin" pitchFamily="2" charset="-78"/>
              </a:rPr>
              <a:t>نياز سنجی آموزشی عبارت است از شناسائی نيازها (فاصله آنچه هست و آنچه بايد باشد ) ودرجه بندی آنها به ترتيب اولويت و انتخاب نيازهايی است که بايد کاهش يابند يا حذف شوند.</a:t>
            </a:r>
            <a:endParaRPr lang="en-US" sz="4000" dirty="0" smtClean="0">
              <a:cs typeface="B Nazanin" pitchFamily="2" charset="-78"/>
            </a:endParaRPr>
          </a:p>
        </p:txBody>
      </p:sp>
      <p:pic>
        <p:nvPicPr>
          <p:cNvPr id="20484" name="Picture 5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900613"/>
            <a:ext cx="3200400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71500"/>
            <a:ext cx="7793038" cy="779463"/>
          </a:xfrm>
        </p:spPr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6600"/>
                </a:solidFill>
              </a:rPr>
              <a:t>منابع نياز سنجی</a:t>
            </a:r>
            <a:endParaRPr lang="en-US" b="1" smtClean="0">
              <a:solidFill>
                <a:srgbClr val="FF66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00200"/>
            <a:ext cx="8686800" cy="5257800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اهداف و آرمانها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نوع کار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انتظارات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ارزيابی عملکرد و آگاهی و بينش کارکنان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پيش بينی موقعيت های جديد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مشکلات و اشتباهات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رضايت مندی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کارکنان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شاخص های مراقبتی – مديريتی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مديران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سرپرستاران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مسئولين شيفتها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پزشکان 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fa-IR" sz="2300" b="1" smtClean="0">
                <a:latin typeface="B Homa" pitchFamily="2" charset="-78"/>
              </a:rPr>
              <a:t>مددجويان </a:t>
            </a:r>
          </a:p>
          <a:p>
            <a:pPr marL="609600" indent="-609600" algn="r" rtl="1" eaLnBrk="1" hangingPunct="1">
              <a:lnSpc>
                <a:spcPct val="80000"/>
              </a:lnSpc>
              <a:buFontTx/>
              <a:buAutoNum type="arabicPeriod"/>
            </a:pPr>
            <a:endParaRPr lang="en-US" sz="2300" b="1" smtClean="0">
              <a:latin typeface="B Homa" pitchFamily="2" charset="-78"/>
            </a:endParaRPr>
          </a:p>
        </p:txBody>
      </p:sp>
      <p:pic>
        <p:nvPicPr>
          <p:cNvPr id="22532" name="Picture 4" descr="bs0055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900613"/>
            <a:ext cx="3200400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639" y="260648"/>
          <a:ext cx="6528048" cy="762000"/>
        </p:xfrm>
        <a:graphic>
          <a:graphicData uri="http://schemas.openxmlformats.org/drawingml/2006/table">
            <a:tbl>
              <a:tblPr rtl="1"/>
              <a:tblGrid>
                <a:gridCol w="2359108"/>
                <a:gridCol w="2674247"/>
                <a:gridCol w="1494693"/>
              </a:tblGrid>
              <a:tr h="72534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676275" algn="l"/>
                          <a:tab pos="2971800" algn="ctr"/>
                          <a:tab pos="3007995" algn="ctr"/>
                          <a:tab pos="5943600" algn="r"/>
                          <a:tab pos="6016625" algn="r"/>
                        </a:tabLst>
                      </a:pPr>
                      <a:endParaRPr lang="fa-IR" sz="1000" dirty="0">
                        <a:latin typeface="IranNastaliq"/>
                        <a:ea typeface="Calibri"/>
                        <a:cs typeface="B Nazanin" pitchFamily="2" charset="-78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374650" algn="l"/>
                          <a:tab pos="2971800" algn="ctr"/>
                          <a:tab pos="3007995" algn="ctr"/>
                          <a:tab pos="5943600" algn="r"/>
                          <a:tab pos="6016625" algn="r"/>
                        </a:tabLst>
                      </a:pPr>
                      <a:endParaRPr lang="fa-IR" sz="1000" b="1" dirty="0" smtClean="0">
                        <a:latin typeface="IranNastaliq"/>
                        <a:ea typeface="Calibri"/>
                        <a:cs typeface="B Nazanin" pitchFamily="2" charset="-78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374650" algn="l"/>
                          <a:tab pos="2971800" algn="ctr"/>
                          <a:tab pos="3007995" algn="ctr"/>
                          <a:tab pos="5943600" algn="r"/>
                          <a:tab pos="6016625" algn="r"/>
                        </a:tabLst>
                      </a:pPr>
                      <a:r>
                        <a:rPr lang="fa-IR" sz="1000" b="1" dirty="0" smtClean="0">
                          <a:latin typeface="IranNastaliq"/>
                          <a:ea typeface="Calibri"/>
                          <a:cs typeface="B Nazanin" pitchFamily="2" charset="-78"/>
                        </a:rPr>
                        <a:t>دانشگاه </a:t>
                      </a:r>
                      <a:r>
                        <a:rPr lang="fa-IR" sz="1000" b="1" dirty="0">
                          <a:latin typeface="IranNastaliq"/>
                          <a:ea typeface="Calibri"/>
                          <a:cs typeface="B Nazanin" pitchFamily="2" charset="-78"/>
                        </a:rPr>
                        <a:t>علوم پزشکی و خدمات بهداشتی درمانی البرز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  <a:tab pos="676275" algn="l"/>
                          <a:tab pos="2971800" algn="ctr"/>
                          <a:tab pos="3007995" algn="ctr"/>
                          <a:tab pos="5943600" algn="r"/>
                          <a:tab pos="6016625" algn="r"/>
                        </a:tabLst>
                      </a:pPr>
                      <a:r>
                        <a:rPr lang="fa-IR" sz="1000" b="1" dirty="0">
                          <a:latin typeface="IranNastaliq"/>
                          <a:ea typeface="Calibri"/>
                          <a:cs typeface="B Nazanin" pitchFamily="2" charset="-78"/>
                        </a:rPr>
                        <a:t>بیمارستان امام جعفر صادق (ع)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فرم برنامه توسعه فردي (</a:t>
                      </a:r>
                      <a:r>
                        <a:rPr lang="en-US" sz="1000" b="1" dirty="0">
                          <a:latin typeface="Times New Roman"/>
                          <a:ea typeface="Calibri"/>
                          <a:cs typeface="B Nazanin" pitchFamily="2" charset="-78"/>
                        </a:rPr>
                        <a:t>PDP</a:t>
                      </a:r>
                      <a:r>
                        <a:rPr lang="fa-IR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)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Calibri"/>
                          <a:cs typeface="B Nazanin" pitchFamily="2" charset="-78"/>
                        </a:rPr>
                        <a:t>Personal Development Program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كد شناسه: </a:t>
                      </a:r>
                      <a:r>
                        <a:rPr lang="en-US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F0014QI02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تاريخ ابلاغ: 24/09/1395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Calibri"/>
                          <a:cs typeface="B Nazanin" pitchFamily="2" charset="-78"/>
                        </a:rPr>
                        <a:t>تاريخ بازنگري: 24/09/1396</a:t>
                      </a:r>
                      <a:endParaRPr lang="en-US" sz="10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41" name="Picture 2" descr="arm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747713" cy="295275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1196752"/>
          <a:ext cx="6624736" cy="578358"/>
        </p:xfrm>
        <a:graphic>
          <a:graphicData uri="http://schemas.openxmlformats.org/drawingml/2006/table">
            <a:tbl>
              <a:tblPr rtl="1"/>
              <a:tblGrid>
                <a:gridCol w="1018873"/>
                <a:gridCol w="1382978"/>
                <a:gridCol w="1528825"/>
                <a:gridCol w="1528825"/>
                <a:gridCol w="1165235"/>
              </a:tblGrid>
              <a:tr h="157296"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Nazanin" pitchFamily="2" charset="-78"/>
                        </a:rPr>
                        <a:t>مشخصات بيوگرافيك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>
                          <a:latin typeface="Calibri"/>
                          <a:ea typeface="Calibri"/>
                          <a:cs typeface="B Nazanin" pitchFamily="2" charset="-78"/>
                        </a:rPr>
                        <a:t>نام</a:t>
                      </a:r>
                      <a:endParaRPr lang="en-US" sz="11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>
                          <a:latin typeface="Calibri"/>
                          <a:ea typeface="Calibri"/>
                          <a:cs typeface="B Nazanin" pitchFamily="2" charset="-78"/>
                        </a:rPr>
                        <a:t>نام خانوادگي</a:t>
                      </a:r>
                      <a:endParaRPr lang="en-US" sz="11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>
                          <a:latin typeface="Calibri"/>
                          <a:ea typeface="Calibri"/>
                          <a:cs typeface="B Nazanin" pitchFamily="2" charset="-78"/>
                        </a:rPr>
                        <a:t>شماره شناسنامه/ كد ملي:</a:t>
                      </a:r>
                      <a:endParaRPr lang="en-US" sz="11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>
                          <a:latin typeface="Calibri"/>
                          <a:ea typeface="Calibri"/>
                          <a:cs typeface="B Nazanin" pitchFamily="2" charset="-78"/>
                        </a:rPr>
                        <a:t>تاريخ تولد:</a:t>
                      </a:r>
                      <a:endParaRPr lang="en-US" sz="110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9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Nazanin" pitchFamily="2" charset="-78"/>
                        </a:rPr>
                        <a:t>سمت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Nazanin" pitchFamily="2" charset="-78"/>
                        </a:rPr>
                        <a:t>مدرك تحصيلي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Nazanin" pitchFamily="2" charset="-78"/>
                        </a:rPr>
                        <a:t>محل خدمت (بخش):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Nazanin" pitchFamily="2" charset="-78"/>
                        </a:rPr>
                        <a:t>سابقه كار:</a:t>
                      </a:r>
                      <a:endParaRPr lang="en-US" sz="1100" dirty="0"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55955" marR="55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87625" y="1844825"/>
          <a:ext cx="6696742" cy="5070430"/>
        </p:xfrm>
        <a:graphic>
          <a:graphicData uri="http://schemas.openxmlformats.org/drawingml/2006/table">
            <a:tbl>
              <a:tblPr rtl="1"/>
              <a:tblGrid>
                <a:gridCol w="1503677"/>
                <a:gridCol w="1731784"/>
                <a:gridCol w="646817"/>
                <a:gridCol w="690181"/>
                <a:gridCol w="132424"/>
                <a:gridCol w="724243"/>
                <a:gridCol w="445057"/>
                <a:gridCol w="322267"/>
                <a:gridCol w="250146"/>
                <a:gridCol w="250146"/>
              </a:tblGrid>
              <a:tr h="131781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 dirty="0">
                          <a:latin typeface="Calibri"/>
                          <a:ea typeface="Times New Roman"/>
                          <a:cs typeface="B Zar"/>
                        </a:rPr>
                        <a:t>برنامه ریزی</a:t>
                      </a: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700" b="1">
                          <a:latin typeface="Calibri"/>
                          <a:ea typeface="Times New Roman"/>
                          <a:cs typeface="B Zar"/>
                        </a:rPr>
                        <a:t>اجرا و پایش</a:t>
                      </a: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14829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Times New Roman"/>
                          <a:cs typeface="B Lotus"/>
                        </a:rPr>
                        <a:t>عنوان نیاز آموزشی </a:t>
                      </a:r>
                      <a:endParaRPr lang="en-US" sz="1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Times New Roman"/>
                          <a:cs typeface="B Lotus"/>
                        </a:rPr>
                        <a:t>هدف از یادگیری </a:t>
                      </a:r>
                      <a:endParaRPr lang="en-US" sz="1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Times New Roman"/>
                          <a:cs typeface="B Lotus"/>
                        </a:rPr>
                        <a:t>روش دستیابی به هدف</a:t>
                      </a:r>
                      <a:endParaRPr lang="en-US" sz="10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Times New Roman"/>
                          <a:cs typeface="B Lotus"/>
                        </a:rPr>
                        <a:t>عنوان برنامه/ فعالیت و هر آنچه گذرانده است </a:t>
                      </a:r>
                      <a:endParaRPr lang="en-US" sz="1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b="0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b="0" dirty="0">
                          <a:latin typeface="Calibri"/>
                          <a:ea typeface="Times New Roman"/>
                          <a:cs typeface="B Lotus"/>
                        </a:rPr>
                        <a:t>تاریخ برگزاری</a:t>
                      </a:r>
                      <a:endParaRPr lang="en-US" sz="900" b="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b="0">
                          <a:latin typeface="Calibri"/>
                          <a:ea typeface="Times New Roman"/>
                          <a:cs typeface="B Lotus"/>
                        </a:rPr>
                        <a:t>پایش</a:t>
                      </a:r>
                      <a:endParaRPr lang="en-US" sz="900" b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259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900" b="0" dirty="0">
                          <a:latin typeface="Calibri"/>
                          <a:ea typeface="Times New Roman"/>
                          <a:cs typeface="B Lotus"/>
                        </a:rPr>
                        <a:t>نتیجه آزمون</a:t>
                      </a:r>
                      <a:endParaRPr lang="en-US" sz="900" b="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0" dirty="0">
                          <a:latin typeface="Calibri"/>
                          <a:ea typeface="Times New Roman"/>
                          <a:cs typeface="B Lotus"/>
                        </a:rPr>
                        <a:t>دستیابی به هدف</a:t>
                      </a:r>
                      <a:endParaRPr lang="en-US" sz="1000" b="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2487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latin typeface="Calibri"/>
                          <a:ea typeface="Times New Roman"/>
                          <a:cs typeface="B Lotus"/>
                        </a:rPr>
                        <a:t>بلی</a:t>
                      </a: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latin typeface="Calibri"/>
                          <a:ea typeface="Times New Roman"/>
                          <a:cs typeface="B Lotus"/>
                        </a:rPr>
                        <a:t>خیر</a:t>
                      </a: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31781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Times New Roman"/>
                          <a:cs typeface="B Titr"/>
                        </a:rPr>
                        <a:t>نظر فرد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7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48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Times New Roman"/>
                          <a:cs typeface="B Titr"/>
                        </a:rPr>
                        <a:t>نظر مسئول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4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8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43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rowSpan="15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Times New Roman"/>
                          <a:cs typeface="B Titr"/>
                        </a:rPr>
                        <a:t>نظر سازمان</a:t>
                      </a:r>
                      <a:endParaRPr lang="en-US" sz="11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000" b="1">
                          <a:latin typeface="Calibri"/>
                          <a:ea typeface="Times New Roman"/>
                          <a:cs typeface="B Nazanin"/>
                        </a:rPr>
                        <a:t>هموويژيلانس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1000" b="1">
                          <a:latin typeface="Calibri"/>
                          <a:ea typeface="Times New Roman"/>
                          <a:cs typeface="B Nazanin"/>
                        </a:rPr>
                        <a:t>CPR</a:t>
                      </a:r>
                      <a:r>
                        <a:rPr lang="fa-IR" sz="1000" b="1">
                          <a:latin typeface="Calibri"/>
                          <a:ea typeface="Times New Roman"/>
                          <a:cs typeface="B Nazanin"/>
                        </a:rPr>
                        <a:t> پايه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ارزشها و عقايد و حقوق بيمار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مهارتهاي رفتاري و ارتباطي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ايمني بيمار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كنترل عفونت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بهداشت محيط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ايمني و سلامت شغلي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آتش نشاني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مديريت خطر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مديريت بحران</a:t>
                      </a: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خونریزی و آمبولی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زایمان فیزیولوژیک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احیاء نوزاد</a:t>
                      </a:r>
                      <a:endParaRPr lang="en-US" sz="10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r>
                        <a:rPr lang="fa-IR" sz="1000" b="1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B Zar"/>
                        </a:rPr>
                        <a:t>پره اکلامپسی و اکلامپسی</a:t>
                      </a:r>
                      <a:endParaRPr lang="en-US" sz="1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b="1" dirty="0">
                          <a:latin typeface="Calibri"/>
                          <a:ea typeface="Times New Roman"/>
                          <a:cs typeface="B Titr"/>
                        </a:rPr>
                        <a:t>نظر</a:t>
                      </a:r>
                      <a:r>
                        <a:rPr lang="fa-IR" sz="1000" b="1" dirty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a-IR" sz="1000" b="1" dirty="0">
                          <a:latin typeface="Calibri"/>
                          <a:ea typeface="Times New Roman"/>
                          <a:cs typeface="B Titr"/>
                        </a:rPr>
                        <a:t>دفتر</a:t>
                      </a:r>
                      <a:r>
                        <a:rPr lang="fa-IR" sz="1000" b="1" dirty="0"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a-IR" sz="1000" b="1" dirty="0">
                          <a:latin typeface="Calibri"/>
                          <a:ea typeface="Times New Roman"/>
                          <a:cs typeface="B Titr"/>
                        </a:rPr>
                        <a:t>پرستاري</a:t>
                      </a:r>
                      <a:endParaRPr lang="en-US" sz="10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8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0960" marR="4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632700" cy="50435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b="1" dirty="0" smtClean="0"/>
              <a:t> شرح وظایف رابط آموزشی بخشها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412775"/>
            <a:ext cx="8785225" cy="5256313"/>
          </a:xfrm>
        </p:spPr>
        <p:txBody>
          <a:bodyPr/>
          <a:lstStyle/>
          <a:p>
            <a:pPr lvl="0" algn="r" rtl="1"/>
            <a:r>
              <a:rPr lang="ar-SA" sz="2800" dirty="0" smtClean="0"/>
              <a:t>تحویل فرمهای</a:t>
            </a:r>
            <a:r>
              <a:rPr lang="en-US" sz="2800" dirty="0" smtClean="0"/>
              <a:t>PDP</a:t>
            </a:r>
            <a:r>
              <a:rPr lang="ar-SA" sz="2800" dirty="0" smtClean="0"/>
              <a:t>به پرسنل بخش مربوطه وآموزش آنها وتجزیه وتحلیل فرمهای تکمیل شده واعلام نتایج به سوپروایزرآموزشی درابتدای هرسال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نظارت بر تکمیل فرمهاي نیازسنجی آموزشی و  </a:t>
            </a:r>
            <a:r>
              <a:rPr lang="en-US" sz="2800" dirty="0" smtClean="0"/>
              <a:t>PDP </a:t>
            </a:r>
          </a:p>
          <a:p>
            <a:pPr lvl="0" algn="r" rtl="1"/>
            <a:r>
              <a:rPr lang="ar-SA" sz="2800" dirty="0" smtClean="0"/>
              <a:t>هماهنگی با سوپروایزر آموزشی در برنامه ریزي و اجراي برنامه هاي آموزشی توسط پرسنل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برنامه ریزی کنفرانس های درون بخش باتوجه به نتایج نیازسنجی درابتدای هرسال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تنظیم برنامه زمانی کنفرانس های درون بخشی درابتدای هرسال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مستندسازی آموزش های درون بخشی</a:t>
            </a:r>
            <a:endParaRPr lang="en-US" sz="2800" dirty="0" smtClean="0"/>
          </a:p>
          <a:p>
            <a:pPr algn="r"/>
            <a:endParaRPr lang="fa-IR" sz="1800" dirty="0"/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632700" cy="64837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b="1" dirty="0" smtClean="0"/>
              <a:t> شرح وظایف رابط آموزشی بخشها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5225" cy="5400328"/>
          </a:xfrm>
        </p:spPr>
        <p:txBody>
          <a:bodyPr/>
          <a:lstStyle/>
          <a:p>
            <a:pPr lvl="0" algn="r" rtl="1"/>
            <a:r>
              <a:rPr lang="ar-SA" sz="2800" dirty="0" smtClean="0"/>
              <a:t>نظارت بر آشنایی پرسنل جدیدالورود با کارکنان بخش، مقررات، دستورالعمل ها، تجهیزات، و داروها، وتکمیل چک لیست با امضاي فرد مربوطه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گزارش موارد نیازمند اقدام اصلاحی و نیازهاي آموزشی پرسنل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گزارش نیازهاي آموزشی بیماران به سوپروایزر آموزش سلامت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تهیه وبازنگری پمفلت های شایع بخش باهمکاری پرسنل بخش مربوطه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اطلاع رسانی در مورد برنامه هاي آموزشی، کلاس ها، و کنفرانس هاي ماهیانه به پرسنل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نظارت بر برنامه هاي آموزش به بیمار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بازنگری کتابچه های آموزشی بانظارت سرپرستارمربوطه وسوپروایزرآموزشی</a:t>
            </a:r>
            <a:endParaRPr lang="en-US" sz="2800" dirty="0" smtClean="0"/>
          </a:p>
          <a:p>
            <a:pPr lvl="0" algn="r" rtl="1"/>
            <a:r>
              <a:rPr lang="ar-SA" sz="2800" dirty="0" smtClean="0"/>
              <a:t>شرکت و پیگیري جلسات آموزش</a:t>
            </a:r>
            <a:endParaRPr lang="en-US" sz="2800" dirty="0" smtClean="0"/>
          </a:p>
          <a:p>
            <a:endParaRPr lang="fa-IR" sz="2400" dirty="0"/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995" y="260648"/>
            <a:ext cx="8101533" cy="504056"/>
          </a:xfrm>
        </p:spPr>
        <p:txBody>
          <a:bodyPr/>
          <a:lstStyle/>
          <a:p>
            <a:pPr rtl="1"/>
            <a:r>
              <a:rPr lang="fa-IR" sz="1800" b="1" dirty="0" smtClean="0"/>
              <a:t>نمودار فرایند آموزش پرسنل جدیدالورود در کلیه مراکز درمانی تحت پوشش دانشگاه علوم پزشکی البرز</a:t>
            </a:r>
            <a:r>
              <a:rPr lang="en-US" sz="1800" b="1" dirty="0" smtClean="0"/>
              <a:t> </a:t>
            </a:r>
            <a:endParaRPr lang="fa-IR" sz="1800" b="1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491880" y="1340768"/>
            <a:ext cx="3672408" cy="432048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مراجعه به مدیر بیمارستان و کسب آموزش شفاهی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491880" y="1844824"/>
            <a:ext cx="3744416" cy="432048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معرفی به سوپروایزر آموزشی و ارائه کتابچه توجیهی و</a:t>
            </a: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سی دی آموزشی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419872" y="5157192"/>
            <a:ext cx="3744416" cy="504056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آزمون مهارتهای علمی و توانمندسازی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حرفه ای توسط سوپروایزر آموزشی (بصورت</a:t>
            </a: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فصلی)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115616" y="2996952"/>
            <a:ext cx="2232248" cy="648072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مطالعه مجدد مجموعه های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آموزشی و انجام آزمون مجدد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491880" y="2348880"/>
            <a:ext cx="3744416" cy="432048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برگزاری آزمون 2 هفته پس از ورود پزسنل توسط سوپروایزر</a:t>
            </a: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آموزشی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995936" y="836712"/>
            <a:ext cx="2376264" cy="432048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ورود پرسنل جدید به بیمارستان</a:t>
            </a:r>
          </a:p>
        </p:txBody>
      </p:sp>
      <p:sp>
        <p:nvSpPr>
          <p:cNvPr id="14" name="Flowchart: Decision 13"/>
          <p:cNvSpPr/>
          <p:nvPr/>
        </p:nvSpPr>
        <p:spPr bwMode="auto">
          <a:xfrm>
            <a:off x="3923928" y="2852936"/>
            <a:ext cx="2736304" cy="720080"/>
          </a:xfrm>
          <a:prstGeom prst="flowChartDecision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نمره</a:t>
            </a:r>
            <a:r>
              <a:rPr kumimoji="0" lang="fa-I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 آزمون قبل قبول</a:t>
            </a: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419872" y="4437112"/>
            <a:ext cx="3672408" cy="576064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1200" dirty="0" smtClean="0">
                <a:cs typeface="B Nazanin" pitchFamily="2" charset="-78"/>
              </a:rPr>
              <a:t>برنامه ریزی</a:t>
            </a: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سرپرستار</a:t>
            </a: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جهت توانمندسازیرسنل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و تکمیل چک لیست ارزیابی بصورت هفته ای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419872" y="3645024"/>
            <a:ext cx="3744416" cy="576064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1200" dirty="0" smtClean="0">
                <a:cs typeface="B Nazanin" pitchFamily="2" charset="-78"/>
              </a:rPr>
              <a:t>معرفی به سرپرستار یا رابط آموزشی بخش جهت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1200" dirty="0" smtClean="0">
                <a:cs typeface="B Nazanin" pitchFamily="2" charset="-78"/>
              </a:rPr>
              <a:t> آموزش مهارتهای ارتباطی و بالینی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067944" y="6569968"/>
            <a:ext cx="2160240" cy="288032"/>
          </a:xfrm>
          <a:prstGeom prst="ellips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ارائه گواهینامه جدید الورود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259632" y="5805264"/>
            <a:ext cx="2016224" cy="648072"/>
          </a:xfrm>
          <a:prstGeom prst="round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معرفی</a:t>
            </a:r>
            <a:r>
              <a:rPr kumimoji="0" lang="fa-I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 به بخش جهت آموزش مجدد</a:t>
            </a:r>
            <a:endParaRPr kumimoji="0" lang="fa-I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20" name="Flowchart: Decision 19"/>
          <p:cNvSpPr/>
          <p:nvPr/>
        </p:nvSpPr>
        <p:spPr bwMode="auto">
          <a:xfrm>
            <a:off x="3851920" y="5733256"/>
            <a:ext cx="2736304" cy="567680"/>
          </a:xfrm>
          <a:prstGeom prst="flowChartDecision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Nazanin" pitchFamily="2" charset="-78"/>
              </a:rPr>
              <a:t>نمره آزمون قابل قبول است</a:t>
            </a: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619672" y="188640"/>
          <a:ext cx="6624736" cy="6408712"/>
        </p:xfrm>
        <a:graphic>
          <a:graphicData uri="http://schemas.openxmlformats.org/presentationml/2006/ole">
            <p:oleObj spid="_x0000_s77826" name="Document" r:id="rId3" imgW="6914871" imgH="8215682" progId="Word.Document.12">
              <p:embed/>
            </p:oleObj>
          </a:graphicData>
        </a:graphic>
      </p:graphicFrame>
    </p:spTree>
  </p:cSld>
  <p:clrMapOvr>
    <a:masterClrMapping/>
  </p:clrMapOvr>
  <p:transition advClick="0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">
  <a:themeElements>
    <a:clrScheme name="Competition 1">
      <a:dk1>
        <a:srgbClr val="000000"/>
      </a:dk1>
      <a:lt1>
        <a:srgbClr val="EAEAEA"/>
      </a:lt1>
      <a:dk2>
        <a:srgbClr val="000000"/>
      </a:dk2>
      <a:lt2>
        <a:srgbClr val="000000"/>
      </a:lt2>
      <a:accent1>
        <a:srgbClr val="C9E618"/>
      </a:accent1>
      <a:accent2>
        <a:srgbClr val="CCCC00"/>
      </a:accent2>
      <a:accent3>
        <a:srgbClr val="F3F3F3"/>
      </a:accent3>
      <a:accent4>
        <a:srgbClr val="000000"/>
      </a:accent4>
      <a:accent5>
        <a:srgbClr val="E1F0AB"/>
      </a:accent5>
      <a:accent6>
        <a:srgbClr val="B9B900"/>
      </a:accent6>
      <a:hlink>
        <a:srgbClr val="ACCC38"/>
      </a:hlink>
      <a:folHlink>
        <a:srgbClr val="99FF99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EAEAEA"/>
        </a:lt1>
        <a:dk2>
          <a:srgbClr val="000000"/>
        </a:dk2>
        <a:lt2>
          <a:srgbClr val="000000"/>
        </a:lt2>
        <a:accent1>
          <a:srgbClr val="C9E618"/>
        </a:accent1>
        <a:accent2>
          <a:srgbClr val="CCCC00"/>
        </a:accent2>
        <a:accent3>
          <a:srgbClr val="F3F3F3"/>
        </a:accent3>
        <a:accent4>
          <a:srgbClr val="000000"/>
        </a:accent4>
        <a:accent5>
          <a:srgbClr val="E1F0AB"/>
        </a:accent5>
        <a:accent6>
          <a:srgbClr val="B9B900"/>
        </a:accent6>
        <a:hlink>
          <a:srgbClr val="ACCC38"/>
        </a:hlink>
        <a:folHlink>
          <a:srgbClr val="99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869</TotalTime>
  <Words>811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Competition</vt:lpstr>
      <vt:lpstr>Document</vt:lpstr>
      <vt:lpstr>       بسم الله الرحمن الرحیم   معاونت درمان دانشگاه علوم پزشکی البرز  مدیریت پرستاری  </vt:lpstr>
      <vt:lpstr>مدیریت آموزش</vt:lpstr>
      <vt:lpstr>تعريف نيازسنجی:</vt:lpstr>
      <vt:lpstr>منابع نياز سنجی</vt:lpstr>
      <vt:lpstr>Slide 5</vt:lpstr>
      <vt:lpstr>  شرح وظایف رابط آموزشی بخشها</vt:lpstr>
      <vt:lpstr>  شرح وظایف رابط آموزشی بخشها</vt:lpstr>
      <vt:lpstr>نمودار فرایند آموزش پرسنل جدیدالورود در کلیه مراکز درمانی تحت پوشش دانشگاه علوم پزشکی البرز </vt:lpstr>
      <vt:lpstr>Slide 9</vt:lpstr>
      <vt:lpstr>Slide 10</vt:lpstr>
      <vt:lpstr>Slide 11</vt:lpstr>
      <vt:lpstr>برای اولویت بندی موارد زیر درنظر گرفته می شود</vt:lpstr>
      <vt:lpstr>تسهيلات و خدمات آموزشی:</vt:lpstr>
      <vt:lpstr>مدیریت بروندادها   </vt:lpstr>
      <vt:lpstr>Slide 15</vt:lpstr>
      <vt:lpstr>Slide 16</vt:lpstr>
      <vt:lpstr>روشهای ارزشیابی</vt:lpstr>
      <vt:lpstr>Slide 18</vt:lpstr>
      <vt:lpstr>خطاهای ارزشیابی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فرایند آموزش</dc:title>
  <dc:creator>\</dc:creator>
  <cp:lastModifiedBy>maher</cp:lastModifiedBy>
  <cp:revision>38</cp:revision>
  <dcterms:created xsi:type="dcterms:W3CDTF">2008-03-15T03:58:44Z</dcterms:created>
  <dcterms:modified xsi:type="dcterms:W3CDTF">2018-01-15T05:33:20Z</dcterms:modified>
</cp:coreProperties>
</file>